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62" r:id="rId5"/>
    <p:sldId id="259" r:id="rId6"/>
    <p:sldId id="270" r:id="rId7"/>
    <p:sldId id="269" r:id="rId8"/>
    <p:sldId id="271" r:id="rId9"/>
    <p:sldId id="260" r:id="rId10"/>
    <p:sldId id="261" r:id="rId11"/>
    <p:sldId id="263" r:id="rId12"/>
    <p:sldId id="272" r:id="rId13"/>
    <p:sldId id="265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2A02"/>
    <a:srgbClr val="B8B40A"/>
    <a:srgbClr val="E9375D"/>
    <a:srgbClr val="741053"/>
    <a:srgbClr val="7311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8809" autoAdjust="0"/>
    <p:restoredTop sz="94660"/>
  </p:normalViewPr>
  <p:slideViewPr>
    <p:cSldViewPr snapToGrid="0">
      <p:cViewPr>
        <p:scale>
          <a:sx n="75" d="100"/>
          <a:sy n="75" d="100"/>
        </p:scale>
        <p:origin x="-562" y="-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1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2T01:03:44.667" idx="1">
    <p:pos x="7194" y="-387"/>
    <p:text/>
    <p:extLst>
      <p:ext uri="{C676402C-5697-4E1C-873F-D02D1690AC5C}">
        <p15:threadingInfo xmlns=""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023D0-AB3C-468F-8168-EAB6B7BBD19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8F1D-E1F2-4E86-AB72-20B1DD52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1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8F1D-E1F2-4E86-AB72-20B1DD52D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8F1D-E1F2-4E86-AB72-20B1DD52D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8F1D-E1F2-4E86-AB72-20B1DD52D8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A87537-8906-C353-3401-9FFFBC93F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A3D2D47-8D1B-6084-200D-184173EF7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GB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167CB4-B263-B98F-A680-4EFCB98A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E78785-B1D1-9181-0E15-EA1A4A19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84DAB2-81F8-FA12-C741-01424147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93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27D58-3075-A03F-ACA5-E0858E97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61AE058-15F3-8F81-5582-321DC318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C20DEB-CD0B-8918-324A-FEA1A4146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3A8D5F-AE69-3B4D-C7F6-99C7A623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1288E1-A70B-BC2C-2CD6-6665D2A3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30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390A59B-A539-F59C-CDD3-8365C44A1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E3572AE-AB0D-BD23-2920-B6F07A24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DCDB00-9006-AA0C-14A1-C9BBD158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1B2DDE-FCB0-FCD6-7448-278BDE74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4005F1-1B35-0F00-53D8-D46F6702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7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F691ED-02B9-0F6E-6C8A-8CA9FE74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9BBC4D-C6C9-5DC5-010A-08F669E7F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72E067-6AEB-A332-C8FF-0032C71F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6E9F22-E549-38BD-A4F9-2579B49A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9093C8-2873-2D21-209E-F9D6A6BC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65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9AD17A-80B4-0744-A8B2-33FE1884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DB281ED-3FC4-402B-0568-8C3C582EE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D597C37-DE65-F765-D823-E0678853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3ABC82-BCCE-C348-343E-445ACEDF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2A141D-2AF8-F4FE-9AF7-E859618B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57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24109-C16F-972C-A169-AB988313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B4E6D7-DB92-79FC-5C21-EE0118F71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5BA6327-705E-9CEA-FCEB-C1FB1431A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1C1D64B-2A01-74F5-B8B9-45A8C843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B7F615-CCDD-8BD3-0C8D-BC93BBB1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45A9F8-E9EB-CAD2-AE8C-77C64A12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72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68849C-1ED4-D98B-B1F3-94A76A1A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3EBC76-4C32-3293-4244-E643D784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7A769E-5904-8A82-2321-54114EA4D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9E554F7-9F2B-9472-7A6B-DE856CB22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85D519E-3325-7164-8CD0-7D4B8E2A6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FEE3C7D-EE18-4D2D-9187-BA31C284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04648FF-1E01-B145-594E-33B250C1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0B4EE25-92D3-D4E2-AD8B-62F2ABB9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532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2531D-C547-54A1-B238-89FA3929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94FFB4-8C9F-34F7-B88A-E18373B5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6606A4C-406B-BE70-F253-ECD36A1C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3CC2570-97A2-7CF7-BE99-47A0E6C4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5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736E36D-27F9-F86B-ABA6-E151D2AB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0061F3E-44D7-AF05-E47D-68362F6B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0D01BE-597B-669C-FFE9-D04BF0F5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18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E5FF1-6ECB-19A2-4093-98ACEF25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135FAE-0789-A9B4-ACDC-5C565C163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F32C349-686A-3F2E-A90C-D5C8E9971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DD17F67-E493-8A29-98D9-75A1822F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759CEBB-5422-8423-D82D-62605C6C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1BF4DF-C551-9E7E-B63F-41299E25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48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ED5DA8-A1AC-59CA-6E0A-4E97885F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5F8C8CB-53F3-CF47-2F2A-381F48A4C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2E08732-00BF-8826-D78E-1A5B04D08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GB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BB9E5C-5648-4B08-E51F-B28253F5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6E13149-8379-5C12-7AE5-41398E18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DAA3E7-5BAB-3243-DC0B-653C2947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21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6AC006E-468E-2E5D-6816-24634ED1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GB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738464-5717-1AF0-46BC-FA2526E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FCDBC-8F5F-DD99-482B-011A5AE15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80BF-B9D6-496F-BE9A-C0768D57CE71}" type="datetimeFigureOut">
              <a:rPr kumimoji="1" lang="ja-JP" altLang="en-US" smtClean="0"/>
              <a:t>2025/2/24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F4683F-B4D8-68CA-E58B-147DC8B74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BF6F61-8376-3B11-386F-C9E8EFC46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6E56B-C66D-408B-A890-AFE259E1F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63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accent6">
                <a:lumMod val="60000"/>
                <a:lumOff val="40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1B1E173-4580-9C38-AB1B-55433C97CA20}"/>
              </a:ext>
            </a:extLst>
          </p:cNvPr>
          <p:cNvSpPr/>
          <p:nvPr/>
        </p:nvSpPr>
        <p:spPr>
          <a:xfrm>
            <a:off x="392736" y="471488"/>
            <a:ext cx="8965577" cy="59150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6367C9-9A0E-86CD-107F-7915234FB03D}"/>
              </a:ext>
            </a:extLst>
          </p:cNvPr>
          <p:cNvSpPr/>
          <p:nvPr/>
        </p:nvSpPr>
        <p:spPr>
          <a:xfrm>
            <a:off x="853593" y="1125675"/>
            <a:ext cx="8047520" cy="4543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</a:t>
            </a:r>
            <a:endParaRPr lang="ja-JP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F988D3-4FBF-034A-6140-9E388D3A16B5}"/>
              </a:ext>
            </a:extLst>
          </p:cNvPr>
          <p:cNvSpPr txBox="1"/>
          <p:nvPr/>
        </p:nvSpPr>
        <p:spPr>
          <a:xfrm>
            <a:off x="1496260" y="1525884"/>
            <a:ext cx="6035039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 Revolution in Water Recycling: Intelligence into </a:t>
            </a:r>
            <a:r>
              <a:rPr lang="en-US" altLang="ja-JP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Irrigation</a:t>
            </a:r>
            <a:r>
              <a:rPr lang="en-US" altLang="ja-JP" sz="1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ja-JP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4C9DFE-8BA1-9BD4-8394-54F0FDB4C516}"/>
              </a:ext>
            </a:extLst>
          </p:cNvPr>
          <p:cNvSpPr txBox="1"/>
          <p:nvPr/>
        </p:nvSpPr>
        <p:spPr>
          <a:xfrm>
            <a:off x="1395194" y="3424481"/>
            <a:ext cx="568632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altLang="ja-JP" dirty="0" smtClean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Prepared By:</a:t>
            </a:r>
          </a:p>
          <a:p>
            <a:pPr algn="just">
              <a:spcAft>
                <a:spcPts val="1000"/>
              </a:spcAft>
            </a:pPr>
            <a:r>
              <a:rPr lang="en-US" altLang="ja-JP" b="1" dirty="0" smtClean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Fahima </a:t>
            </a:r>
            <a:r>
              <a:rPr lang="en-US" altLang="ja-JP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A</a:t>
            </a:r>
            <a:r>
              <a:rPr lang="en-US" altLang="ja-JP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bida </a:t>
            </a:r>
            <a:r>
              <a:rPr lang="en-US" altLang="ja-JP" b="1" dirty="0"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C</a:t>
            </a:r>
            <a:r>
              <a:rPr lang="en-US" altLang="ja-JP" b="1" dirty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howdhury</a:t>
            </a:r>
            <a:endParaRPr lang="en-US" altLang="ja-JP" b="1" dirty="0"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US" altLang="ja-JP" dirty="0" smtClean="0">
                <a:effectLst/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B.Sc. in Computer Science and Engineering (CSE)</a:t>
            </a:r>
          </a:p>
          <a:p>
            <a:pPr algn="just">
              <a:spcAft>
                <a:spcPts val="1000"/>
              </a:spcAft>
            </a:pPr>
            <a:r>
              <a:rPr lang="en-US" altLang="ja-JP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University </a:t>
            </a:r>
            <a:r>
              <a:rPr lang="en-US" altLang="ja-JP" dirty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of Information Technology &amp; </a:t>
            </a:r>
            <a:r>
              <a:rPr lang="en-US" altLang="ja-JP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Sciences</a:t>
            </a:r>
          </a:p>
          <a:p>
            <a:pPr algn="just">
              <a:spcAft>
                <a:spcPts val="1000"/>
              </a:spcAft>
            </a:pPr>
            <a:r>
              <a:rPr kumimoji="1" lang="en-US" altLang="ja-JP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Email: 0432220005101135@uits.edu.bd</a:t>
            </a:r>
            <a:endParaRPr kumimoji="1"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96DBC6F-73AA-AB2E-2529-8A16B2D21D87}"/>
              </a:ext>
            </a:extLst>
          </p:cNvPr>
          <p:cNvSpPr/>
          <p:nvPr/>
        </p:nvSpPr>
        <p:spPr>
          <a:xfrm>
            <a:off x="8201024" y="5435689"/>
            <a:ext cx="3471864" cy="9508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8DC941D-3E4E-17DB-960A-DC508638E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" t="924" r="1978" b="-3251"/>
          <a:stretch/>
        </p:blipFill>
        <p:spPr>
          <a:xfrm>
            <a:off x="7531299" y="1125675"/>
            <a:ext cx="4135002" cy="4729693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0" y="121920"/>
            <a:ext cx="1226312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049760" y="-31612"/>
            <a:ext cx="0" cy="68896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05600"/>
            <a:ext cx="12263120" cy="0"/>
          </a:xfrm>
          <a:prstGeom prst="line">
            <a:avLst/>
          </a:prstGeom>
          <a:ln w="57150">
            <a:solidFill>
              <a:srgbClr val="B8B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2080" y="0"/>
            <a:ext cx="0" cy="685800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1079">
        <p14:flythrough/>
      </p:transition>
    </mc:Choice>
    <mc:Fallback>
      <p:transition spd="slow" advTm="110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7F2A"/>
            </a:gs>
            <a:gs pos="54000">
              <a:schemeClr val="accent6">
                <a:lumMod val="40000"/>
                <a:lumOff val="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5BB6885-EAC3-9089-402E-3B42A4F5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763737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B45E058-1A39-23D8-636B-9208D8317917}"/>
              </a:ext>
            </a:extLst>
          </p:cNvPr>
          <p:cNvSpPr txBox="1"/>
          <p:nvPr/>
        </p:nvSpPr>
        <p:spPr>
          <a:xfrm>
            <a:off x="1501139" y="2752807"/>
            <a:ext cx="9189720" cy="6783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ja-JP" sz="3600" b="1" i="1" dirty="0" smtClean="0">
                <a:solidFill>
                  <a:srgbClr val="92D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  </a:t>
            </a:r>
            <a:r>
              <a:rPr lang="en-US" altLang="ja-JP" sz="3600" b="1" i="1" dirty="0" smtClean="0">
                <a:solidFill>
                  <a:srgbClr val="E9375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Proposed </a:t>
            </a:r>
            <a:r>
              <a:rPr lang="en-US" altLang="ja-JP" sz="3600" b="1" i="1" dirty="0">
                <a:solidFill>
                  <a:srgbClr val="E9375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AI-Driven </a:t>
            </a:r>
            <a:r>
              <a:rPr lang="en-US" altLang="ja-JP" sz="3600" b="1" i="1" dirty="0" smtClean="0">
                <a:solidFill>
                  <a:srgbClr val="E9375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Irrigation Solution</a:t>
            </a:r>
            <a:r>
              <a:rPr lang="en-US" altLang="ja-JP" sz="20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</a:t>
            </a:r>
            <a:endParaRPr lang="en-US" altLang="ja-JP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Vrinda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AE680787-31C9-0001-7A8C-C8E06423D893}"/>
              </a:ext>
            </a:extLst>
          </p:cNvPr>
          <p:cNvSpPr/>
          <p:nvPr/>
        </p:nvSpPr>
        <p:spPr>
          <a:xfrm>
            <a:off x="5309412" y="4078019"/>
            <a:ext cx="1346328" cy="136795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00E23D-E11A-35E7-951B-461E9EB33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092" y="4363095"/>
            <a:ext cx="882280" cy="7978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B7AAC0E-F32E-3568-C399-C8C2ED2554C7}"/>
              </a:ext>
            </a:extLst>
          </p:cNvPr>
          <p:cNvSpPr/>
          <p:nvPr/>
        </p:nvSpPr>
        <p:spPr>
          <a:xfrm>
            <a:off x="0" y="3301230"/>
            <a:ext cx="5236174" cy="35242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kumimoji="1"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Systems :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Use real-time sensors to ensure effective filtration and water quality</a:t>
            </a: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.</a:t>
            </a:r>
          </a:p>
          <a:p>
            <a:endParaRPr lang="ja-JP" altLang="ja-JP" dirty="0">
              <a:solidFill>
                <a:schemeClr val="tx1"/>
              </a:solidFill>
              <a:effectLst/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r>
              <a:rPr kumimoji="1" lang="en-US" altLang="ja-JP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Testing Protocols : </a:t>
            </a:r>
            <a:r>
              <a:rPr kumimoji="1"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mplement consistent water quality testing protocols.</a:t>
            </a:r>
            <a:r>
              <a:rPr lang="en-US" altLang="ja-JP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 </a:t>
            </a:r>
            <a:endParaRPr lang="en-US" altLang="ja-JP" b="1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endParaRPr lang="en-US" altLang="ja-JP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r>
              <a:rPr lang="en-US" altLang="ja-JP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Financial Support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: Offer subsidies to reduce the cost of system implementation</a:t>
            </a:r>
            <a:endParaRPr kumimoji="1" lang="en-US" altLang="ja-JP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2FC001EA-7EB4-1D3A-F2A9-80F8F63E9E2F}"/>
              </a:ext>
            </a:extLst>
          </p:cNvPr>
          <p:cNvSpPr/>
          <p:nvPr/>
        </p:nvSpPr>
        <p:spPr>
          <a:xfrm>
            <a:off x="7091678" y="3340611"/>
            <a:ext cx="5100321" cy="34056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Farmer Training: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Provide hands-on training </a:t>
            </a:r>
            <a:endParaRPr lang="en-US" altLang="ja-JP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to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familiarize farmers with new technologies.</a:t>
            </a:r>
            <a:endParaRPr lang="ja-JP" altLang="ja-JP" dirty="0">
              <a:solidFill>
                <a:schemeClr val="tx1"/>
              </a:solidFill>
              <a:effectLst/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altLang="ja-JP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User-Friendly Interfaces</a:t>
            </a:r>
            <a:r>
              <a:rPr lang="en-US" altLang="ja-JP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: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Design intuitive systems </a:t>
            </a: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 for  easy 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adoption.</a:t>
            </a:r>
            <a:endParaRPr lang="ja-JP" altLang="ja-JP" dirty="0">
              <a:solidFill>
                <a:schemeClr val="tx1"/>
              </a:solidFill>
              <a:effectLst/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altLang="ja-JP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Incentives for Adoption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: Promote benefits </a:t>
            </a: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through 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pilot </a:t>
            </a: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 programs  and  success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stories</a:t>
            </a:r>
            <a:r>
              <a:rPr lang="en-US" altLang="ja-JP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itchFamily="18" charset="0"/>
              </a:rPr>
              <a:t>.</a:t>
            </a:r>
            <a:endParaRPr lang="ja-JP" altLang="ja-JP" dirty="0">
              <a:solidFill>
                <a:schemeClr val="tx1"/>
              </a:solidFill>
              <a:effectLst/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3840" y="6404114"/>
            <a:ext cx="51816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0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981">
        <p:split orient="vert"/>
      </p:transition>
    </mc:Choice>
    <mc:Fallback>
      <p:transition spd="slow" advTm="798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BDEF5D1-3062-2463-0E20-EE1C234A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DEBCF">
                  <a:lumMod val="98000"/>
                  <a:lumOff val="2000"/>
                  <a:alpha val="0"/>
                </a:srgbClr>
              </a:gs>
              <a:gs pos="100000">
                <a:srgbClr val="9CB86E"/>
              </a:gs>
              <a:gs pos="0">
                <a:srgbClr val="156B1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723392" y="305462"/>
            <a:ext cx="7967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Future Outlook: </a:t>
            </a:r>
            <a:r>
              <a:rPr lang="en-US" sz="3600" b="1" dirty="0"/>
              <a:t>Scaling AI </a:t>
            </a:r>
            <a:endParaRPr lang="en-US" sz="3600" b="1" dirty="0" smtClean="0"/>
          </a:p>
          <a:p>
            <a:pPr algn="r"/>
            <a:r>
              <a:rPr lang="en-US" sz="3600" b="1" dirty="0" smtClean="0"/>
              <a:t>Solutions </a:t>
            </a:r>
            <a:r>
              <a:rPr lang="en-US" sz="3600" b="1" dirty="0"/>
              <a:t>for Global </a:t>
            </a:r>
            <a:endParaRPr lang="en-US" sz="3600" b="1" dirty="0" smtClean="0"/>
          </a:p>
          <a:p>
            <a:pPr algn="r"/>
            <a:r>
              <a:rPr lang="en-US" sz="3600" b="1" dirty="0" smtClean="0"/>
              <a:t>Water Security</a:t>
            </a:r>
          </a:p>
        </p:txBody>
      </p:sp>
      <p:sp>
        <p:nvSpPr>
          <p:cNvPr id="5" name="Hexagon 4"/>
          <p:cNvSpPr/>
          <p:nvPr/>
        </p:nvSpPr>
        <p:spPr>
          <a:xfrm>
            <a:off x="495808" y="2700298"/>
            <a:ext cx="5214112" cy="3598902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224" y="2700298"/>
            <a:ext cx="41666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AI-powered</a:t>
            </a:r>
          </a:p>
          <a:p>
            <a:pPr algn="ctr"/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water recycling is essential for a sustainable future. It promises to revolutionize irrigation practices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ctr"/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making water use more 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efficient</a:t>
            </a:r>
          </a:p>
          <a:p>
            <a:pPr algn="ctr"/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sustainable.</a:t>
            </a:r>
            <a:endParaRPr 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7755890" y="279731"/>
            <a:ext cx="4140200" cy="286987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6096000" y="3302000"/>
            <a:ext cx="4231640" cy="3115705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64550" y="649979"/>
            <a:ext cx="2867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Enhanced Crop Yields</a:t>
            </a:r>
          </a:p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system shows improved yields through optimized irrigation methodologies.</a:t>
            </a:r>
            <a:endParaRPr lang="en-US" sz="2000" b="1" i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5760" y="3469740"/>
            <a:ext cx="31102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</a:rPr>
              <a:t>Reduction of fresh water  </a:t>
            </a:r>
          </a:p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</a:rPr>
              <a:t>Dependence</a:t>
            </a:r>
          </a:p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</a:rPr>
              <a:t>This approach significantly </a:t>
            </a:r>
          </a:p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</a:rPr>
              <a:t>minimizes the reliance on limited fresh </a:t>
            </a:r>
          </a:p>
          <a:p>
            <a:pPr algn="ctr"/>
            <a:r>
              <a:rPr lang="en-US" sz="2000" b="1" i="1" dirty="0" smtClean="0">
                <a:solidFill>
                  <a:schemeClr val="accent6">
                    <a:lumMod val="50000"/>
                  </a:schemeClr>
                </a:solidFill>
              </a:rPr>
              <a:t>water resources</a:t>
            </a:r>
            <a:endParaRPr lang="en-US" sz="2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94160" y="6417705"/>
            <a:ext cx="49784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11</a:t>
            </a:r>
            <a:endParaRPr lang="en-US" sz="1600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442"/>
      </p:ext>
    </p:extLst>
  </p:cSld>
  <p:clrMapOvr>
    <a:masterClrMapping/>
  </p:clrMapOvr>
  <p:transition spd="slow" advTm="669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75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560" y="337116"/>
            <a:ext cx="614680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AI-powered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irrigation systems play a crucial role in promoting G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reen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living by </a:t>
            </a:r>
          </a:p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- optimizing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water usage, </a:t>
            </a:r>
            <a:endParaRPr lang="en-US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- reducing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waste, and </a:t>
            </a:r>
          </a:p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- ensuring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sustainable agricultural practices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integrating AI with smart sensors, predictive analytics, and greywater recycling, farmers can efficiently manage water resources while maintaining soil health and maximizing crop yield. </a:t>
            </a:r>
            <a:endParaRPr lang="en-US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solidFill>
                <a:schemeClr val="accent4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innovative approach not only conserves freshwater but also minimizes environmental impact, supporting global efforts toward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sustainability </a:t>
            </a:r>
          </a:p>
          <a:p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20" y="0"/>
            <a:ext cx="572008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94160" y="6417705"/>
            <a:ext cx="49784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12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44">
        <p:fade/>
      </p:transition>
    </mc:Choice>
    <mc:Fallback>
      <p:transition spd="med" advTm="10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accent6">
                <a:lumMod val="20000"/>
                <a:lumOff val="80000"/>
              </a:schemeClr>
            </a:gs>
            <a:gs pos="100000">
              <a:srgbClr val="156B13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D49BE32-0697-D9F4-F561-FC10525C9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4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9040" y="1248566"/>
            <a:ext cx="644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6000" b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z="7200" i="1" dirty="0"/>
              <a:t>Thank </a:t>
            </a:r>
            <a:r>
              <a:rPr lang="en-US" sz="7200" i="1" dirty="0" smtClean="0"/>
              <a:t>You                   </a:t>
            </a:r>
            <a:endParaRPr lang="en-US" sz="7200" i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6333"/>
      </p:ext>
    </p:extLst>
  </p:cSld>
  <p:clrMapOvr>
    <a:masterClrMapping/>
  </p:clrMapOvr>
  <p:transition spd="slow" advTm="44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0"/>
                  <a:lumOff val="100000"/>
                  <a:alpha val="0"/>
                </a:schemeClr>
              </a:gs>
              <a:gs pos="8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836" y="331881"/>
            <a:ext cx="11584411" cy="195130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ja-JP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The Growing Global Water Crisis: </a:t>
            </a:r>
            <a:r>
              <a:rPr lang="en-US" altLang="ja-JP" sz="2800" b="1" dirty="0">
                <a:solidFill>
                  <a:srgbClr val="FF0000"/>
                </a:solidFill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Why Innovation </a:t>
            </a:r>
            <a:r>
              <a:rPr lang="en-US" altLang="ja-JP" sz="2800" b="1" dirty="0" smtClean="0">
                <a:solidFill>
                  <a:srgbClr val="FF0000"/>
                </a:solidFill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Matters ?</a:t>
            </a:r>
            <a:endParaRPr lang="ja-JP" altLang="ja-JP" sz="2800" dirty="0">
              <a:solidFill>
                <a:srgbClr val="FF0000"/>
              </a:solidFill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ja-JP" sz="2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Increasing Demand</a:t>
            </a:r>
            <a:endParaRPr lang="ja-JP" altLang="ja-JP" sz="24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>
              <a:spcAft>
                <a:spcPts val="1000"/>
              </a:spcAft>
            </a:pPr>
            <a:r>
              <a:rPr lang="en-US" altLang="ja-JP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    </a:t>
            </a:r>
            <a:r>
              <a:rPr lang="en-US" altLang="ja-JP" sz="16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Population </a:t>
            </a:r>
            <a:r>
              <a:rPr lang="en-US" altLang="ja-JP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growth, urbanization, </a:t>
            </a:r>
            <a:r>
              <a:rPr lang="en-US" altLang="ja-JP" sz="16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and  </a:t>
            </a:r>
            <a:r>
              <a:rPr lang="en-US" altLang="ja-JP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changing </a:t>
            </a:r>
            <a:endParaRPr lang="en-US" altLang="ja-JP" sz="1600" dirty="0" smtClean="0">
              <a:solidFill>
                <a:schemeClr val="accent6">
                  <a:lumMod val="50000"/>
                </a:schemeClr>
              </a:solidFill>
              <a:latin typeface="Arial" pitchFamily="34" charset="0"/>
              <a:ea typeface="MS Mincho" panose="02020609040205080304" pitchFamily="49" charset="-128"/>
              <a:cs typeface="Arial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ja-JP" sz="16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    consumption patterns</a:t>
            </a:r>
            <a:endParaRPr lang="ja-JP" altLang="ja-JP" sz="1600" dirty="0">
              <a:solidFill>
                <a:schemeClr val="accent6">
                  <a:lumMod val="50000"/>
                </a:schemeClr>
              </a:solidFill>
              <a:latin typeface="Arial" pitchFamily="34" charset="0"/>
              <a:ea typeface="MS Mincho" panose="02020609040205080304" pitchFamily="49" charset="-128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5856" y="855472"/>
            <a:ext cx="6217920" cy="96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ja-JP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Limited Resources</a:t>
            </a:r>
            <a:endParaRPr lang="ja-JP" altLang="ja-JP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ja-JP" sz="16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      Climate </a:t>
            </a:r>
            <a:r>
              <a:rPr lang="en-US" altLang="ja-JP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MS Mincho" panose="02020609040205080304" pitchFamily="49" charset="-128"/>
                <a:cs typeface="Arial" pitchFamily="34" charset="0"/>
              </a:rPr>
              <a:t>change, pollution, and over-extraction</a:t>
            </a:r>
            <a:endParaRPr lang="ja-JP" altLang="ja-JP" dirty="0">
              <a:solidFill>
                <a:schemeClr val="accent6">
                  <a:lumMod val="50000"/>
                </a:schemeClr>
              </a:solidFill>
              <a:latin typeface="Arial" pitchFamily="34" charset="0"/>
              <a:ea typeface="MS Mincho" panose="02020609040205080304" pitchFamily="49" charset="-128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599" y="2214881"/>
            <a:ext cx="11676887" cy="1839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9364" y="2395801"/>
            <a:ext cx="112014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Understanding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Greywater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and Saltwater Recycling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Basic </a:t>
            </a:r>
            <a:endParaRPr lang="en-US" sz="1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Greywater                                                                                        Saltwater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Sources- showers, sinks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laundry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dishwashing                             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From oceans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desalination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and industrial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processes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942" y="6372146"/>
            <a:ext cx="46405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hnschrift Light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>
                <a:latin typeface="Bahnschrift Light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707378" y="3870960"/>
            <a:ext cx="10777242" cy="23751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8768"/>
            <a:ext cx="10515600" cy="209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4948"/>
      </p:ext>
    </p:extLst>
  </p:cSld>
  <p:clrMapOvr>
    <a:masterClrMapping/>
  </p:clrMapOvr>
  <p:transition spd="slow" advTm="2220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9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FF67282-D26A-DE7D-DCD5-6B8BE224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BB2ABB-D5BE-C30E-89B2-8BFA9C607B31}"/>
              </a:ext>
            </a:extLst>
          </p:cNvPr>
          <p:cNvSpPr txBox="1"/>
          <p:nvPr/>
        </p:nvSpPr>
        <p:spPr>
          <a:xfrm>
            <a:off x="1077452" y="248603"/>
            <a:ext cx="9286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AI-Powered Smart Irrigation Introduction</a:t>
            </a:r>
            <a:endParaRPr lang="ja-JP" altLang="en-US" sz="32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868AD10-61CD-930C-3507-022C6519333F}"/>
              </a:ext>
            </a:extLst>
          </p:cNvPr>
          <p:cNvSpPr/>
          <p:nvPr/>
        </p:nvSpPr>
        <p:spPr>
          <a:xfrm>
            <a:off x="7258998" y="1052719"/>
            <a:ext cx="456883" cy="4631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2783643-8716-22AA-2ECB-060F4F7E2A79}"/>
              </a:ext>
            </a:extLst>
          </p:cNvPr>
          <p:cNvSpPr/>
          <p:nvPr/>
        </p:nvSpPr>
        <p:spPr>
          <a:xfrm>
            <a:off x="1345954" y="3275687"/>
            <a:ext cx="457692" cy="41421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ja-JP" alt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995E0591-74CC-C79D-EED9-F6CDF3D27876}"/>
              </a:ext>
            </a:extLst>
          </p:cNvPr>
          <p:cNvSpPr/>
          <p:nvPr/>
        </p:nvSpPr>
        <p:spPr>
          <a:xfrm>
            <a:off x="7258997" y="3105175"/>
            <a:ext cx="456883" cy="4166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" name="Picture 14" descr="Smart Irrigation - Explore Advanced Solutions | ES System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4791649"/>
            <a:ext cx="11850759" cy="203200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  <a:extLst/>
        </p:spPr>
      </p:pic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31AC730-775F-B8F2-4C05-19C7E793AFD8}"/>
              </a:ext>
            </a:extLst>
          </p:cNvPr>
          <p:cNvSpPr/>
          <p:nvPr/>
        </p:nvSpPr>
        <p:spPr>
          <a:xfrm>
            <a:off x="1345435" y="1168832"/>
            <a:ext cx="458211" cy="45099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C601778-C111-ED17-780E-2C31E9F75887}"/>
              </a:ext>
            </a:extLst>
          </p:cNvPr>
          <p:cNvSpPr txBox="1"/>
          <p:nvPr/>
        </p:nvSpPr>
        <p:spPr>
          <a:xfrm>
            <a:off x="1220211" y="1168831"/>
            <a:ext cx="41391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1" i="0" u="sng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cs typeface="Times New Roman" pitchFamily="18" charset="0"/>
              </a:rPr>
              <a:t>AI In Saltwater Filtratio</a:t>
            </a:r>
            <a:r>
              <a:rPr kumimoji="0" lang="en-US" altLang="ja-JP" sz="2000" b="1" i="0" u="sng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cs typeface="Times New Roman" pitchFamily="18" charset="0"/>
              </a:rPr>
              <a:t>n </a:t>
            </a:r>
            <a:endParaRPr kumimoji="0" lang="en-US" altLang="ja-JP" sz="900" b="1" i="0" u="sng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800" b="1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AI optimizes</a:t>
            </a:r>
            <a:r>
              <a:rPr kumimoji="0" lang="en-US" altLang="ja-JP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desalination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endParaRPr kumimoji="0" lang="en-US" altLang="ja-JP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reducing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energy use </a:t>
            </a:r>
            <a:r>
              <a:rPr kumimoji="0" lang="en-US" altLang="ja-JP" sz="1600" dirty="0">
                <a:latin typeface="Times New Roman" pitchFamily="18" charset="0"/>
                <a:cs typeface="Times New Roman" pitchFamily="18" charset="0"/>
              </a:rPr>
              <a:t>&amp;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costs, while improving water quality and 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maintenance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ja-JP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nsuring </a:t>
            </a:r>
            <a:r>
              <a:rPr kumimoji="0" lang="ja-JP" altLang="ja-JP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 reliable freshwater supply</a:t>
            </a:r>
            <a:r>
              <a:rPr kumimoji="0" lang="ja-JP" altLang="ja-JP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ja-JP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1DAE6F0-19DB-C146-0004-79ABCE0B9090}"/>
              </a:ext>
            </a:extLst>
          </p:cNvPr>
          <p:cNvSpPr txBox="1"/>
          <p:nvPr/>
        </p:nvSpPr>
        <p:spPr>
          <a:xfrm>
            <a:off x="721851" y="3186455"/>
            <a:ext cx="4281944" cy="1140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ja-JP" sz="20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Water Savings</a:t>
            </a:r>
            <a:endParaRPr lang="ja-JP" altLang="ja-JP" sz="2000" u="sng" dirty="0">
              <a:solidFill>
                <a:srgbClr val="C00000"/>
              </a:solidFill>
              <a:effectLst/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ja-JP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C</a:t>
            </a:r>
            <a:r>
              <a:rPr lang="en-US" altLang="ja-JP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ut </a:t>
            </a:r>
            <a:r>
              <a:rPr lang="en-US" altLang="ja-JP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freshwater use by 30-50% in </a:t>
            </a:r>
            <a:r>
              <a:rPr lang="en-US" altLang="ja-JP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farming. This </a:t>
            </a:r>
            <a:r>
              <a:rPr lang="en-US" altLang="ja-JP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helps make agriculture more sustainable</a:t>
            </a:r>
            <a:r>
              <a:rPr lang="en-US" altLang="ja-JP" sz="16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ja-JP" altLang="en-US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7FC944F-FF86-1590-6D19-17E166A38BDF}"/>
              </a:ext>
            </a:extLst>
          </p:cNvPr>
          <p:cNvSpPr txBox="1"/>
          <p:nvPr/>
        </p:nvSpPr>
        <p:spPr>
          <a:xfrm>
            <a:off x="7258998" y="1052719"/>
            <a:ext cx="4292921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ja-JP" sz="20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Greywater Utilization</a:t>
            </a:r>
            <a:endParaRPr lang="ja-JP" altLang="ja-JP" sz="2000" b="1" u="sng" dirty="0">
              <a:solidFill>
                <a:schemeClr val="accent2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  <a:p>
            <a:pPr algn="ctr"/>
            <a:r>
              <a:rPr lang="en-US" altLang="ja-JP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greywater recycling allows farmers to reuse household </a:t>
            </a:r>
            <a:r>
              <a:rPr lang="en-US" altLang="ja-JP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wastewater. </a:t>
            </a:r>
            <a:r>
              <a:rPr lang="en-US" altLang="ja-JP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reduces the need for freshwater and helps create a more circular water economy.</a:t>
            </a:r>
            <a:endParaRPr lang="ja-JP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3FEE09C-2078-2078-3511-FA3EF528D32F}"/>
              </a:ext>
            </a:extLst>
          </p:cNvPr>
          <p:cNvSpPr txBox="1"/>
          <p:nvPr/>
        </p:nvSpPr>
        <p:spPr>
          <a:xfrm>
            <a:off x="6151880" y="3151808"/>
            <a:ext cx="5535293" cy="138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ja-JP" altLang="ja-JP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Vrinda" panose="020B0502040204020203" pitchFamily="34" charset="0"/>
              </a:rPr>
              <a:t> </a:t>
            </a:r>
            <a:r>
              <a:rPr lang="en-US" altLang="ja-JP" b="1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Vrinda" panose="020B0502040204020203" pitchFamily="34" charset="0"/>
              </a:rPr>
              <a:t>Automated Monitoring</a:t>
            </a:r>
            <a:endParaRPr lang="ja-JP" altLang="ja-JP" b="1" u="sng" dirty="0">
              <a:solidFill>
                <a:srgbClr val="C000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ja-JP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IoT sensors watch soil conditions and weather in real-time. This makes irrigation more effective. Farmers can adjust watering schedules at the right time to give crops the water they need</a:t>
            </a:r>
            <a:r>
              <a:rPr lang="en-US" altLang="ja-JP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.</a:t>
            </a:r>
            <a:endParaRPr lang="ja-JP" altLang="ja-JP" sz="14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763373" y="6485096"/>
            <a:ext cx="4795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Bahnschrift Light" pitchFamily="34" charset="0"/>
                <a:ea typeface="Arial Unicode MS" pitchFamily="34" charset="-128"/>
                <a:cs typeface="Arial Unicode MS" pitchFamily="34" charset="-128"/>
              </a:rPr>
              <a:t>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07520" y="6328697"/>
            <a:ext cx="29166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046">
        <p14:window dir="vert"/>
      </p:transition>
    </mc:Choice>
    <mc:Fallback>
      <p:transition spd="slow" advTm="110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FF54181-AB86-3C29-8362-9F612368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79F748FB-9726-6AA5-3D09-D926AEF6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00164"/>
            <a:ext cx="1847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FB81A9-B7F3-D09F-122B-F026A35E72E6}"/>
              </a:ext>
            </a:extLst>
          </p:cNvPr>
          <p:cNvSpPr txBox="1"/>
          <p:nvPr/>
        </p:nvSpPr>
        <p:spPr>
          <a:xfrm>
            <a:off x="-12250" y="0"/>
            <a:ext cx="12204250" cy="7017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kumimoji="0" lang="en-US" altLang="ja-JP" sz="4000" b="1" i="1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kumimoji="0" lang="ja-JP" altLang="ja-JP" sz="4000" b="1" i="1" u="sng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Technologies </a:t>
            </a:r>
            <a:r>
              <a:rPr kumimoji="0" lang="ja-JP" altLang="ja-JP" sz="4000" b="1" i="1" u="sng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Components </a:t>
            </a:r>
            <a:endParaRPr kumimoji="0" lang="en-US" altLang="ja-JP" sz="4000" b="1" i="1" u="sng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rgbClr val="74105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Tools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provides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to ensure effective water use by optimising irrigation and saltwater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filtration.</a:t>
            </a:r>
            <a:endParaRPr kumimoji="0" lang="en-US" altLang="ja-JP" dirty="0"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0" lang="ja-JP" altLang="ja-JP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kumimoji="0" lang="ja-JP" altLang="ja-JP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kumimoji="0" lang="en-US" altLang="ja-JP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ja-JP" sz="24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kumimoji="0" lang="en-US" altLang="ja-JP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ja-JP" altLang="ja-JP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helps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with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real-time irrigation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and filtration adjustments by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monitoring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soil moisture and ambient variables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0" lang="ja-JP" altLang="ja-JP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cs typeface="Times New Roman" pitchFamily="18" charset="0"/>
              </a:rPr>
              <a:t>Saltwater </a:t>
            </a: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cs typeface="Times New Roman" pitchFamily="18" charset="0"/>
              </a:rPr>
              <a:t>Filtration Using Automation and AI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AI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balances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energy consumption and irrigation water quality by </a:t>
            </a:r>
            <a:endParaRPr kumimoji="0" lang="en-US" altLang="ja-JP" dirty="0"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     </a:t>
            </a:r>
            <a:r>
              <a:rPr kumimoji="0" lang="en-US" altLang="ja-JP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optimising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ja-JP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desalination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operations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0" lang="ja-JP" altLang="ja-JP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System </a:t>
            </a: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of Filtration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safely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purifies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seawater and greywater for irrigation usage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0" lang="ja-JP" altLang="ja-JP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Dashboard for Mobile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enables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alarms and remote monitoring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for simple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system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    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maintenance 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and modification</a:t>
            </a:r>
            <a:r>
              <a: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dirty="0"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dirty="0" smtClean="0"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dirty="0">
              <a:latin typeface="Times New Roman" pitchFamily="18" charset="0"/>
              <a:cs typeface="Times New Roman" pitchFamily="18" charset="0"/>
            </a:endParaRPr>
          </a:p>
          <a:p>
            <a:endParaRPr kumimoji="0" lang="en-US" altLang="ja-JP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 descr="An illustration of a smart irrigation system powered by realtime soil moisture sensors automatical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20" y="2868508"/>
            <a:ext cx="5258698" cy="343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10800000">
            <a:off x="3127190" y="724"/>
            <a:ext cx="9064810" cy="953770"/>
          </a:xfrm>
          <a:prstGeom prst="homePlate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66880" y="6308229"/>
            <a:ext cx="3251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5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409">
        <p14:prism isInverted="1"/>
      </p:transition>
    </mc:Choice>
    <mc:Fallback>
      <p:transition spd="slow" advTm="7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DEBCF"/>
            </a:gs>
            <a:gs pos="100000">
              <a:srgbClr val="156B13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129D9BB2-0945-E4D4-C07A-CAC6C9F9A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" y="3432085"/>
            <a:ext cx="3495039" cy="295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97" y="857924"/>
            <a:ext cx="2058083" cy="226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360" y="204756"/>
            <a:ext cx="54352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Machine </a:t>
            </a:r>
            <a:r>
              <a:rPr lang="en-US" sz="28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Learning for Predictive </a:t>
            </a:r>
            <a:r>
              <a:rPr lang="en-US" sz="28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Maintenance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Predictive Maintenance</a:t>
            </a:r>
            <a:endParaRPr lang="en-US" sz="20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AI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models to anticipate equipment failures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Optimized </a:t>
            </a: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Operations</a:t>
            </a:r>
            <a:endParaRPr lang="en-US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Reduced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downtime, lower maintenance costs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Improved Efficiency</a:t>
            </a:r>
            <a:endParaRPr lang="en-US" sz="20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Maximizing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water recycling effectiveness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6880" y="3724619"/>
            <a:ext cx="62788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Smart Sensors and Real-Time Data </a:t>
            </a:r>
            <a:r>
              <a:rPr lang="en-US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Data collection </a:t>
            </a:r>
            <a:endParaRPr lang="en-US" b="1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pH, turbidity, salinity, temperature, and more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Wireless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communication to central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platform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AI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algorithms for pattern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recognition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and anomaly detection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7976" y="6394792"/>
            <a:ext cx="175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  <a:cs typeface="Arial" pitchFamily="34" charset="0"/>
              </a:rPr>
              <a:t>Water Flow Sensor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8080" y="760100"/>
            <a:ext cx="4450080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AI-Powered Water Quality Monitoring Systems</a:t>
            </a:r>
            <a:endParaRPr lang="en-US" sz="28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sz="700" b="1" dirty="0" smtClean="0">
              <a:solidFill>
                <a:srgbClr val="722A0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FF0000"/>
                </a:solidFill>
              </a:rPr>
              <a:t>Real-time </a:t>
            </a:r>
            <a:r>
              <a:rPr lang="en-US" sz="1600" b="1" dirty="0">
                <a:solidFill>
                  <a:srgbClr val="FF0000"/>
                </a:solidFill>
              </a:rPr>
              <a:t>analysis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of water quality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Early detection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of contaminants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rgbClr val="92D050"/>
                </a:solidFill>
              </a:rPr>
              <a:t>Optimized treatment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process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8587" y="3178897"/>
            <a:ext cx="1832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 Narrow" pitchFamily="34" charset="0"/>
              </a:rPr>
              <a:t>Water Quality Monitoring Tool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41480" y="6285442"/>
            <a:ext cx="3505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5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184">
        <p:circle/>
      </p:transition>
    </mc:Choice>
    <mc:Fallback>
      <p:transition spd="slow" advTm="718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6">
                <a:lumMod val="40000"/>
                <a:lumOff val="60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" y="2377440"/>
            <a:ext cx="5260338" cy="3773948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133009"/>
            <a:ext cx="6113780" cy="63877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1" y="254615"/>
            <a:ext cx="5824219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Components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of the proposed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IOT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based smart irrigation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system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043" y="6222508"/>
            <a:ext cx="418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Proposed Irrigation System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887200" y="6334268"/>
            <a:ext cx="304800" cy="37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6"/>
    </mc:Choice>
    <mc:Fallback>
      <p:transition spd="slow" advTm="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DEBCF"/>
            </a:gs>
            <a:gs pos="6000">
              <a:srgbClr val="7DAE75"/>
            </a:gs>
            <a:gs pos="0">
              <a:srgbClr val="156B13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24654"/>
            <a:ext cx="12192001" cy="24636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9470" y="223520"/>
            <a:ext cx="7247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Arial Black" pitchFamily="34" charset="0"/>
              </a:rPr>
              <a:t>Case Study Analysis</a:t>
            </a:r>
            <a:endParaRPr lang="en-US" sz="40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42560" y="1279525"/>
            <a:ext cx="701040" cy="669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81620" y="1267182"/>
            <a:ext cx="701040" cy="669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483850" y="1279525"/>
            <a:ext cx="701040" cy="6697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05" y="1427380"/>
            <a:ext cx="285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35" y="1419095"/>
            <a:ext cx="427609" cy="32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45" y="1428680"/>
            <a:ext cx="4000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76103" y="2122666"/>
            <a:ext cx="2644458" cy="13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5792" y="2045171"/>
            <a:ext cx="2465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 Black" pitchFamily="34" charset="0"/>
              </a:rPr>
              <a:t>Problem Faced</a:t>
            </a:r>
          </a:p>
          <a:p>
            <a:pPr algn="ctr"/>
            <a:endParaRPr lang="en-US" sz="400" dirty="0" smtClean="0">
              <a:latin typeface="Arial Black" pitchFamily="34" charset="0"/>
            </a:endParaRPr>
          </a:p>
          <a:p>
            <a:pPr algn="ctr"/>
            <a:r>
              <a:rPr lang="en-US" sz="1600" dirty="0" smtClean="0">
                <a:latin typeface="Arial Narrow" pitchFamily="34" charset="0"/>
              </a:rPr>
              <a:t>Water scarcity significantly impacts agricultural production.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840" y="2045171"/>
            <a:ext cx="227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 Black" pitchFamily="34" charset="0"/>
              </a:rPr>
              <a:t>Solution Offered</a:t>
            </a:r>
          </a:p>
          <a:p>
            <a:pPr algn="ctr"/>
            <a:endParaRPr lang="en-US" sz="400" dirty="0">
              <a:latin typeface="Arial Black" pitchFamily="34" charset="0"/>
            </a:endParaRPr>
          </a:p>
          <a:p>
            <a:pPr algn="ctr"/>
            <a:r>
              <a:rPr lang="en-US" sz="1600" dirty="0" smtClean="0">
                <a:latin typeface="Arial Narrow" pitchFamily="34" charset="0"/>
              </a:rPr>
              <a:t>AI-driven irrigation with integrated greywater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and saltwater recycling</a:t>
            </a:r>
            <a:r>
              <a:rPr lang="en-US" sz="1400" dirty="0" smtClean="0">
                <a:latin typeface="Arial Narrow" pitchFamily="34" charset="0"/>
              </a:rPr>
              <a:t>.</a:t>
            </a:r>
            <a:endParaRPr lang="en-US" sz="14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1690" y="2034237"/>
            <a:ext cx="224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 Black" pitchFamily="34" charset="0"/>
              </a:rPr>
              <a:t>Benefits</a:t>
            </a:r>
          </a:p>
          <a:p>
            <a:pPr algn="ctr"/>
            <a:endParaRPr lang="en-US" sz="700" dirty="0" smtClean="0">
              <a:latin typeface="Arial Black" pitchFamily="34" charset="0"/>
            </a:endParaRPr>
          </a:p>
          <a:p>
            <a:pPr algn="ctr"/>
            <a:r>
              <a:rPr lang="en-US" sz="1600" dirty="0" smtClean="0">
                <a:latin typeface="Arial Narrow" pitchFamily="34" charset="0"/>
              </a:rPr>
              <a:t>Reduced water usage and increased crop yields.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350" y="4177381"/>
            <a:ext cx="1578610" cy="582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3650" y="4242697"/>
            <a:ext cx="198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Approach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384614" y="4144546"/>
            <a:ext cx="651637" cy="525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27970" y="4076394"/>
            <a:ext cx="701040" cy="6067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018335" y="4097271"/>
            <a:ext cx="652463" cy="6067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78963" y="4135676"/>
            <a:ext cx="619761" cy="5344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092960" y="4415467"/>
            <a:ext cx="1290320" cy="261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3"/>
          </p:cNvCxnSpPr>
          <p:nvPr/>
        </p:nvCxnSpPr>
        <p:spPr>
          <a:xfrm>
            <a:off x="6298724" y="4402889"/>
            <a:ext cx="1719611" cy="443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42727" y="4428529"/>
            <a:ext cx="163623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8670798" y="4400630"/>
            <a:ext cx="1757172" cy="55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3383280" y="4243863"/>
            <a:ext cx="65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64" name="TextBox 2063"/>
          <p:cNvSpPr txBox="1"/>
          <p:nvPr/>
        </p:nvSpPr>
        <p:spPr>
          <a:xfrm>
            <a:off x="5678963" y="4242697"/>
            <a:ext cx="61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065" name="TextBox 2064"/>
          <p:cNvSpPr txBox="1"/>
          <p:nvPr/>
        </p:nvSpPr>
        <p:spPr>
          <a:xfrm>
            <a:off x="8038657" y="4287081"/>
            <a:ext cx="54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066" name="TextBox 2065"/>
          <p:cNvSpPr txBox="1"/>
          <p:nvPr/>
        </p:nvSpPr>
        <p:spPr>
          <a:xfrm>
            <a:off x="10503217" y="4195086"/>
            <a:ext cx="55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067" name="TextBox 2066"/>
          <p:cNvSpPr txBox="1"/>
          <p:nvPr/>
        </p:nvSpPr>
        <p:spPr>
          <a:xfrm>
            <a:off x="2693446" y="4898870"/>
            <a:ext cx="20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ea typeface="Arial Unicode MS" pitchFamily="34" charset="-128"/>
                <a:cs typeface="Arial Unicode MS" pitchFamily="34" charset="-128"/>
              </a:rPr>
              <a:t>Data Collection</a:t>
            </a:r>
            <a:endParaRPr lang="en-US" b="1" dirty="0">
              <a:solidFill>
                <a:srgbClr val="C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" name="TextBox 2067"/>
          <p:cNvSpPr txBox="1"/>
          <p:nvPr/>
        </p:nvSpPr>
        <p:spPr>
          <a:xfrm>
            <a:off x="5069840" y="4703988"/>
            <a:ext cx="173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Prototype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 Development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69" name="TextBox 2068"/>
          <p:cNvSpPr txBox="1"/>
          <p:nvPr/>
        </p:nvSpPr>
        <p:spPr>
          <a:xfrm>
            <a:off x="7406099" y="4760371"/>
            <a:ext cx="180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Testing &amp; Optimization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70" name="TextBox 2069"/>
          <p:cNvSpPr txBox="1"/>
          <p:nvPr/>
        </p:nvSpPr>
        <p:spPr>
          <a:xfrm>
            <a:off x="9585642" y="4825070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Pilot Deployment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72" name="TextBox 2071"/>
          <p:cNvSpPr txBox="1"/>
          <p:nvPr/>
        </p:nvSpPr>
        <p:spPr>
          <a:xfrm>
            <a:off x="2540000" y="5339821"/>
            <a:ext cx="210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Assess soil conditions &amp; gray water quality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073" name="TextBox 2072"/>
          <p:cNvSpPr txBox="1"/>
          <p:nvPr/>
        </p:nvSpPr>
        <p:spPr>
          <a:xfrm>
            <a:off x="4925615" y="5498901"/>
            <a:ext cx="212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 IOT &amp;AI-enable filtration system</a:t>
            </a:r>
            <a:endParaRPr lang="en-US" dirty="0"/>
          </a:p>
        </p:txBody>
      </p:sp>
      <p:sp>
        <p:nvSpPr>
          <p:cNvPr id="2074" name="TextBox 2073"/>
          <p:cNvSpPr txBox="1"/>
          <p:nvPr/>
        </p:nvSpPr>
        <p:spPr>
          <a:xfrm>
            <a:off x="7203537" y="5469532"/>
            <a:ext cx="2103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Fine-tune AI algorithms for efficient irrigation</a:t>
            </a:r>
            <a:endParaRPr lang="en-US" dirty="0"/>
          </a:p>
        </p:txBody>
      </p:sp>
      <p:sp>
        <p:nvSpPr>
          <p:cNvPr id="2075" name="TextBox 2074"/>
          <p:cNvSpPr txBox="1"/>
          <p:nvPr/>
        </p:nvSpPr>
        <p:spPr>
          <a:xfrm>
            <a:off x="9489343" y="5397269"/>
            <a:ext cx="246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Implement system in controlled agricultural settings</a:t>
            </a:r>
            <a:endParaRPr lang="en-US" dirty="0"/>
          </a:p>
        </p:txBody>
      </p:sp>
      <p:cxnSp>
        <p:nvCxnSpPr>
          <p:cNvPr id="2080" name="Straight Connector 2079"/>
          <p:cNvCxnSpPr/>
          <p:nvPr/>
        </p:nvCxnSpPr>
        <p:spPr>
          <a:xfrm>
            <a:off x="2855657" y="5339821"/>
            <a:ext cx="170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Connector 2081"/>
          <p:cNvCxnSpPr/>
          <p:nvPr/>
        </p:nvCxnSpPr>
        <p:spPr>
          <a:xfrm>
            <a:off x="5151120" y="5339821"/>
            <a:ext cx="1651000" cy="10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Straight Connector 2083"/>
          <p:cNvCxnSpPr/>
          <p:nvPr/>
        </p:nvCxnSpPr>
        <p:spPr>
          <a:xfrm>
            <a:off x="7488855" y="5397269"/>
            <a:ext cx="1726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Straight Connector 2085"/>
          <p:cNvCxnSpPr/>
          <p:nvPr/>
        </p:nvCxnSpPr>
        <p:spPr>
          <a:xfrm>
            <a:off x="9640490" y="5308502"/>
            <a:ext cx="205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96" y="1124654"/>
            <a:ext cx="3671720" cy="2463671"/>
          </a:xfrm>
          <a:prstGeom prst="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1816081" y="6354127"/>
            <a:ext cx="37592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61276"/>
      </p:ext>
    </p:extLst>
  </p:cSld>
  <p:clrMapOvr>
    <a:masterClrMapping/>
  </p:clrMapOvr>
  <p:transition spd="slow" advTm="1644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>
                <a:lumMod val="98000"/>
                <a:lumOff val="2000"/>
                <a:alpha val="0"/>
              </a:srgbClr>
            </a:gs>
            <a:gs pos="100000">
              <a:srgbClr val="9CB86E"/>
            </a:gs>
            <a:gs pos="100000">
              <a:srgbClr val="156B13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12192000" cy="29546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b="1" u="sng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Expected </a:t>
            </a:r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Impact &amp; </a:t>
            </a:r>
            <a:r>
              <a:rPr lang="en-US" sz="3600" b="1" u="sng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Benefits</a:t>
            </a:r>
            <a:endParaRPr lang="en-US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4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Water Resource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Optimization: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freshwater usage in agriculture by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30-50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Eco-Friendly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Irrigation: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Enhances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water recycling efficiency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while ensuring crop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viability.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Economic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Efficiency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irrigation-related costs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for farmers through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automation.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Environmental Conservation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Mitigates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groundwater depletion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and prevents harmful runoff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Vertical Scroll 2"/>
          <p:cNvSpPr/>
          <p:nvPr/>
        </p:nvSpPr>
        <p:spPr>
          <a:xfrm>
            <a:off x="467360" y="4264422"/>
            <a:ext cx="3027680" cy="2356584"/>
          </a:xfrm>
          <a:prstGeom prst="vertic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50% Reduced Costs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Lower energy consumption and maintenance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Vertical Scroll 3"/>
          <p:cNvSpPr/>
          <p:nvPr/>
        </p:nvSpPr>
        <p:spPr>
          <a:xfrm>
            <a:off x="7995920" y="3229689"/>
            <a:ext cx="3027680" cy="2356584"/>
          </a:xfrm>
          <a:prstGeom prst="verticalScroll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ROI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Significant return on investment within a few years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Vertical Scroll 4"/>
          <p:cNvSpPr/>
          <p:nvPr/>
        </p:nvSpPr>
        <p:spPr>
          <a:xfrm>
            <a:off x="4277360" y="3920301"/>
            <a:ext cx="3027680" cy="2356584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20% Increased Yield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Improved water quality and crop productivity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920" y="3088709"/>
            <a:ext cx="73253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Cost-Benefit Analysis of AI Implementation</a:t>
            </a:r>
            <a:endParaRPr lang="en-US" sz="28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u="sng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16080" y="6427346"/>
            <a:ext cx="37592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7"/>
    </mc:Choice>
    <mc:Fallback>
      <p:transition spd="slow" advTm="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6000">
              <a:schemeClr val="accent6">
                <a:lumMod val="60000"/>
                <a:lumOff val="40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B6A66DEB-1384-6063-EA9F-5CB947CE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DE28AC-CD0D-5BCE-594C-02CD2667E23E}"/>
              </a:ext>
            </a:extLst>
          </p:cNvPr>
          <p:cNvSpPr txBox="1"/>
          <p:nvPr/>
        </p:nvSpPr>
        <p:spPr>
          <a:xfrm>
            <a:off x="900112" y="1422745"/>
            <a:ext cx="447198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b="1" dirty="0"/>
          </a:p>
          <a:p>
            <a:r>
              <a:rPr lang="en-US" altLang="ja-JP" b="1" dirty="0"/>
              <a:t>                   </a:t>
            </a:r>
            <a:r>
              <a:rPr lang="en-US" altLang="ja-JP" b="1" dirty="0" smtClean="0"/>
              <a:t>  </a:t>
            </a:r>
            <a:r>
              <a:rPr lang="en-US" altLang="ja-JP" sz="2400" b="1" u="sng" dirty="0" smtClean="0">
                <a:solidFill>
                  <a:srgbClr val="C00000"/>
                </a:solidFill>
              </a:rPr>
              <a:t>Problem </a:t>
            </a:r>
            <a:r>
              <a:rPr lang="en-US" altLang="ja-JP" sz="2400" b="1" u="sng" dirty="0">
                <a:solidFill>
                  <a:srgbClr val="C00000"/>
                </a:solidFill>
              </a:rPr>
              <a:t>1</a:t>
            </a:r>
            <a:r>
              <a:rPr lang="en-US" altLang="ja-JP" sz="2000" b="1" u="sng" dirty="0">
                <a:solidFill>
                  <a:srgbClr val="C00000"/>
                </a:solidFill>
              </a:rPr>
              <a:t>  </a:t>
            </a:r>
            <a:r>
              <a:rPr lang="en-US" altLang="ja-JP" b="1" u="sng" dirty="0" smtClean="0"/>
              <a:t>                                                                                                                                                          </a:t>
            </a:r>
            <a:endParaRPr lang="en-US" altLang="ja-JP" u="sng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Filtration Monitoring</a:t>
            </a:r>
            <a:r>
              <a:rPr lang="en-US" altLang="ja-JP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strict oversight to ensure contaminants are fully removed.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E93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Compliance</a:t>
            </a:r>
            <a:r>
              <a:rPr lang="en-US" altLang="ja-JP" sz="2000" dirty="0">
                <a:solidFill>
                  <a:srgbClr val="E937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adhere to safety standards to guarantee water quality for irrigation.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Implementation</a:t>
            </a:r>
            <a:r>
              <a:rPr lang="en-US" altLang="ja-JP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ja-JP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Advanced filtration systems and infrastructure require significant investment.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DF5AF3-2B8B-31AD-A2BC-13BA4F50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043" y="1312059"/>
            <a:ext cx="1420488" cy="1283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8FDEE97-A9B4-FB4D-6924-9CA3CF162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487" y="1422745"/>
            <a:ext cx="1319422" cy="1012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98F81B0-8355-5C77-D104-11578D3DBAEA}"/>
              </a:ext>
            </a:extLst>
          </p:cNvPr>
          <p:cNvSpPr txBox="1"/>
          <p:nvPr/>
        </p:nvSpPr>
        <p:spPr>
          <a:xfrm>
            <a:off x="1606748" y="340068"/>
            <a:ext cx="8586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Greywater, Saltwater Filtration, and Irrigation</a:t>
            </a:r>
          </a:p>
          <a:p>
            <a:endParaRPr kumimoji="1" lang="ja-JP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0B8CC9-AF53-2ED7-6EE2-22817BAB7E6D}"/>
              </a:ext>
            </a:extLst>
          </p:cNvPr>
          <p:cNvSpPr txBox="1"/>
          <p:nvPr/>
        </p:nvSpPr>
        <p:spPr>
          <a:xfrm>
            <a:off x="6488629" y="2472002"/>
            <a:ext cx="457779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ja-JP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ja-JP" sz="24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 Training</a:t>
            </a:r>
            <a:r>
              <a:rPr lang="en-US" altLang="ja-JP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programs are needed to familiarize farmers with new technologies.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  <a:r>
              <a:rPr lang="en-US" altLang="ja-JP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must be intuitive for easy integration into daily farming practices.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 Resistance</a:t>
            </a:r>
            <a:r>
              <a:rPr lang="en-US" altLang="ja-JP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Overcoming skepticism and reluctance towards new irrigation and filtration technologies.</a:t>
            </a:r>
          </a:p>
          <a:p>
            <a:endParaRPr kumimoji="1" lang="ja-JP" altLang="en-US" dirty="0"/>
          </a:p>
        </p:txBody>
      </p:sp>
      <p:sp>
        <p:nvSpPr>
          <p:cNvPr id="2" name="Horizontal Scroll 1"/>
          <p:cNvSpPr/>
          <p:nvPr/>
        </p:nvSpPr>
        <p:spPr>
          <a:xfrm>
            <a:off x="1353542" y="171097"/>
            <a:ext cx="9093200" cy="1332583"/>
          </a:xfrm>
          <a:prstGeom prst="horizontalScroll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-Right Arrow Callout 3"/>
          <p:cNvSpPr/>
          <p:nvPr/>
        </p:nvSpPr>
        <p:spPr>
          <a:xfrm>
            <a:off x="5199101" y="1422745"/>
            <a:ext cx="1402080" cy="5078581"/>
          </a:xfrm>
          <a:prstGeom prst="leftRightArrowCallou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741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16080" y="6427346"/>
            <a:ext cx="37592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8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80">
        <p14:flythrough/>
      </p:transition>
    </mc:Choice>
    <mc:Fallback>
      <p:transition spd="slow" advTm="5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832</Words>
  <Application>Microsoft Office PowerPoint</Application>
  <PresentationFormat>Custom</PresentationFormat>
  <Paragraphs>178</Paragraphs>
  <Slides>13</Slides>
  <Notes>3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85</cp:revision>
  <dcterms:created xsi:type="dcterms:W3CDTF">2025-02-21T18:10:17Z</dcterms:created>
  <dcterms:modified xsi:type="dcterms:W3CDTF">2025-02-24T17:46:16Z</dcterms:modified>
</cp:coreProperties>
</file>